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7152-7054-4E3B-95C9-9792F7974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AB5D5-43AE-4097-9FE1-9EB67CB21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1E65-B1C6-4BAE-A9BF-7652F30C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8C647-AC39-420C-BDB1-33C3919F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59B4-3358-4075-AC8A-B071DB70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0036-2184-4D59-BC7A-AE1FAFE2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39511-EDD0-4465-A17C-1B70FE9AC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EEEEA-EE15-4240-9ADE-0F4C6737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4B6D-6DE9-4A18-99F3-E11C5258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1A093-81DA-4C01-8022-B238ED54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70A98-4827-4D4B-A67B-EC405D0A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E3032-6DC0-436E-9D55-C07200A34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9FB4-10FB-4F1D-85E4-F94E480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58C8-700D-4AF0-87F5-A67B32B3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B156-696D-4C70-A50E-B8C5AE4B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284A-CDF1-48F8-B951-7989C2F4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EFCA0-E66A-444A-BCE6-DE76C325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85226-C980-4B3D-AB45-3E2B12DB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072C-42E3-4C37-829C-70D5BA50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0D822-5426-4934-9E32-AC1292CB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0A09-E199-450F-BCA1-5AD4069A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81AC0-BBBB-4B8A-B626-BCFB0C1C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C92F-4D7A-4B52-8AE0-18ED1E5B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15601-6EBB-43CA-BA88-656980E9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E2A6-B296-44C7-A0D3-543C035D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F877-FD1B-46A3-95A5-ADD7503D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437A-CF3B-4B22-AD20-81CC4290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6C47-C92E-4D50-8E9C-BE98F1E05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26B48-3443-4009-B1F6-BE03BE67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6E56-C96B-47D0-88DB-9582E879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B9E1C-1077-4757-96D6-AD320081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2F3A-F57B-46A6-9DA3-8549DBF6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C77DC-AD24-47D5-B305-AFFFDE96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38C70-B174-414D-9DDA-910608533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6F190-F262-440C-A419-7CC2DB6A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AFC14-83AD-4961-992A-0337C5DFF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6981B-D847-4D36-AF55-CB07C80E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99864-5D28-4A9D-87F7-E2000225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CEBE5-84B2-4DD1-A5A9-E9AF1AB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1736-6BCE-482F-B389-127D922C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51635-ECCE-49CE-966B-CC008FA2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E793B-284F-4066-ABD5-7215B7BB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5C36-CB3A-4D6C-89F7-172C89DD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0721D-3942-41A1-B53B-C4941F8C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0B84B-1A71-4121-B2DF-69FBA2CC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0A24-C45A-4C80-836A-BC2A7E41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7FA9-5CBE-416E-8741-906B5CEE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AF4A-BCD4-4ECD-A886-2DC0A6B3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95B0D-0305-40B0-B052-6BDFA8841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6D196-D1B0-4844-B209-35552AC9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9C6D-50F3-4603-83D9-9B451A12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0F38E-0B59-4780-9D0A-0671D0E2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F06C-4EC9-492E-8577-8A054770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192B8-C40C-4476-8A80-F4EC54825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E5D4C-4742-4D92-A446-14EC210DB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C8107-706D-4D7E-AD8B-6C5FFF5A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2C5D7-E0B2-40E0-AC58-F54D81E0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A278-07C3-4096-8E4E-31A526B2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64B56-A96B-4C97-9074-67F2DB7D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48C5-0FDB-4B07-8E55-A0D75A6B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4D7E9-6313-4FCF-8021-965CA42B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EA7F-9790-4FB4-B462-BC1E1110151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45012-5C10-4F52-9823-01CEB8E37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001C6-0DEC-4FEB-8BD7-F8C3A4CA5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183D-D6A3-4C9A-BBE2-E8065F3D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NULL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emf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2.png"/><Relationship Id="rId18" Type="http://schemas.openxmlformats.org/officeDocument/2006/relationships/image" Target="../media/image27.emf"/><Relationship Id="rId26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image" Target="../media/image192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20.png"/><Relationship Id="rId24" Type="http://schemas.openxmlformats.org/officeDocument/2006/relationships/image" Target="../media/image29.emf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23" Type="http://schemas.openxmlformats.org/officeDocument/2006/relationships/image" Target="NULL"/><Relationship Id="rId28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28.emf"/><Relationship Id="rId4" Type="http://schemas.openxmlformats.org/officeDocument/2006/relationships/image" Target="../media/image3.emf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7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3.png"/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0.png"/><Relationship Id="rId5" Type="http://schemas.openxmlformats.org/officeDocument/2006/relationships/image" Target="../media/image22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ge of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20"/>
            <a:ext cx="12192000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9761"/>
            <a:ext cx="9144000" cy="2387600"/>
          </a:xfrm>
        </p:spPr>
        <p:txBody>
          <a:bodyPr/>
          <a:lstStyle/>
          <a:p>
            <a:r>
              <a:rPr lang="en-US" dirty="0"/>
              <a:t>Learning by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nl-NL" sz="2800" dirty="0"/>
              <a:t>Qingyun Wu, Huazheng Wang, Hongning Wang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000" dirty="0"/>
              <a:t>Department of Computer Science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89393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25E1-32AC-4B9B-8682-14C5695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B3F6-E8CB-4131-9CB4-0094DB3D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0592" cy="4351338"/>
          </a:xfrm>
        </p:spPr>
        <p:txBody>
          <a:bodyPr>
            <a:normAutofit/>
          </a:bodyPr>
          <a:lstStyle/>
          <a:p>
            <a:r>
              <a:rPr lang="en-US" sz="2800" dirty="0"/>
              <a:t>Hidden </a:t>
            </a:r>
            <a:r>
              <a:rPr lang="en-US" sz="2800" dirty="0" err="1"/>
              <a:t>LinUCB</a:t>
            </a:r>
            <a:r>
              <a:rPr lang="en-US" sz="2800" dirty="0"/>
              <a:t> [WWW16]</a:t>
            </a:r>
          </a:p>
          <a:p>
            <a:pPr lvl="1"/>
            <a:r>
              <a:rPr lang="en-US" sz="2400" dirty="0"/>
              <a:t>Matrix Factorization framework: user &amp; item factors</a:t>
            </a:r>
          </a:p>
          <a:p>
            <a:pPr lvl="1"/>
            <a:r>
              <a:rPr lang="en-US" sz="2400" dirty="0"/>
              <a:t>Alternating Least Squares for optimization</a:t>
            </a:r>
          </a:p>
          <a:p>
            <a:pPr lvl="1"/>
            <a:r>
              <a:rPr lang="en-US" sz="2400" dirty="0"/>
              <a:t>Exploration considers uncertainty from two factors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8BCF-56DD-49B8-BA20-786BDA3C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FC0D0-F23F-4BC0-8EC2-7FDF7F9B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64" y="2600404"/>
            <a:ext cx="4534393" cy="3924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13054A-D8FD-4D1D-8821-B88BB262528B}"/>
              </a:ext>
            </a:extLst>
          </p:cNvPr>
          <p:cNvGrpSpPr/>
          <p:nvPr/>
        </p:nvGrpSpPr>
        <p:grpSpPr>
          <a:xfrm>
            <a:off x="6150959" y="3011255"/>
            <a:ext cx="5616624" cy="786620"/>
            <a:chOff x="2299396" y="4162820"/>
            <a:chExt cx="5616624" cy="786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6BA9A0-FACE-42FC-906D-8F7701C2A0D2}"/>
                </a:ext>
              </a:extLst>
            </p:cNvPr>
            <p:cNvSpPr txBox="1"/>
            <p:nvPr/>
          </p:nvSpPr>
          <p:spPr>
            <a:xfrm>
              <a:off x="2299396" y="4303109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Hidden feature (of an item)</a:t>
              </a:r>
              <a:r>
                <a:rPr lang="en-US" altLang="zh-CN" dirty="0">
                  <a:solidFill>
                    <a:srgbClr val="FF0000"/>
                  </a:solidFill>
                </a:rPr>
                <a:t>: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known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to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environment,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but unknown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to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the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learner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969680-AB10-4F0E-98D0-061DC6098ADB}"/>
                </a:ext>
              </a:extLst>
            </p:cNvPr>
            <p:cNvCxnSpPr/>
            <p:nvPr/>
          </p:nvCxnSpPr>
          <p:spPr>
            <a:xfrm>
              <a:off x="4175872" y="4162820"/>
              <a:ext cx="3293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DE8FEA-ED48-4046-87D1-0D23DA96EEC1}"/>
                </a:ext>
              </a:extLst>
            </p:cNvPr>
            <p:cNvCxnSpPr/>
            <p:nvPr/>
          </p:nvCxnSpPr>
          <p:spPr>
            <a:xfrm>
              <a:off x="4505202" y="4162820"/>
              <a:ext cx="318742" cy="1440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77DC0-995B-4FCF-B355-770B13747306}"/>
              </a:ext>
            </a:extLst>
          </p:cNvPr>
          <p:cNvGrpSpPr/>
          <p:nvPr/>
        </p:nvGrpSpPr>
        <p:grpSpPr>
          <a:xfrm>
            <a:off x="5680156" y="1876915"/>
            <a:ext cx="5852765" cy="720351"/>
            <a:chOff x="2065805" y="3020821"/>
            <a:chExt cx="5852765" cy="720351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4D7BC71A-B0FF-4F48-8335-83831A4985FC}"/>
                </a:ext>
              </a:extLst>
            </p:cNvPr>
            <p:cNvSpPr/>
            <p:nvPr/>
          </p:nvSpPr>
          <p:spPr>
            <a:xfrm rot="5400000">
              <a:off x="4858942" y="2834315"/>
              <a:ext cx="266492" cy="154722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EBA81-04FE-4C9D-A0A7-D14DB1B82B30}"/>
                </a:ext>
              </a:extLst>
            </p:cNvPr>
            <p:cNvSpPr txBox="1"/>
            <p:nvPr/>
          </p:nvSpPr>
          <p:spPr>
            <a:xfrm>
              <a:off x="2065805" y="3020821"/>
              <a:ext cx="5852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Source of uncertainty in confidence bound estimation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22231-6732-4765-8C2B-4A4E54FFC09D}"/>
                  </a:ext>
                </a:extLst>
              </p:cNvPr>
              <p:cNvSpPr txBox="1"/>
              <p:nvPr/>
            </p:nvSpPr>
            <p:spPr>
              <a:xfrm>
                <a:off x="7077501" y="6075144"/>
                <a:ext cx="3231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Uncertainty of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hidden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feature</a:t>
                </a:r>
                <a:r>
                  <a:rPr lang="zh-CN" alt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estimation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22231-6732-4765-8C2B-4A4E54FF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01" y="6075144"/>
                <a:ext cx="3231127" cy="646331"/>
              </a:xfrm>
              <a:prstGeom prst="rect">
                <a:avLst/>
              </a:prstGeom>
              <a:blipFill>
                <a:blip r:embed="rId3"/>
                <a:stretch>
                  <a:fillRect l="-150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B90829-7F70-49E5-B79F-9B5996C56D46}"/>
                  </a:ext>
                </a:extLst>
              </p:cNvPr>
              <p:cNvSpPr/>
              <p:nvPr/>
            </p:nvSpPr>
            <p:spPr>
              <a:xfrm>
                <a:off x="2235251" y="6129279"/>
                <a:ext cx="51125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Uncertainty of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user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preference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estimation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B90829-7F70-49E5-B79F-9B5996C56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51" y="6129279"/>
                <a:ext cx="5112568" cy="369332"/>
              </a:xfrm>
              <a:prstGeom prst="rect">
                <a:avLst/>
              </a:prstGeom>
              <a:blipFill>
                <a:blip r:embed="rId4"/>
                <a:stretch>
                  <a:fillRect l="-10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3D6E961-30BB-4BC1-A39D-D833940CE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1" y="4361146"/>
            <a:ext cx="6772781" cy="15737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294336-03C0-4AD8-9736-51CC8F4E802B}"/>
              </a:ext>
            </a:extLst>
          </p:cNvPr>
          <p:cNvSpPr/>
          <p:nvPr/>
        </p:nvSpPr>
        <p:spPr>
          <a:xfrm>
            <a:off x="3533020" y="5090555"/>
            <a:ext cx="3783227" cy="67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EC3372-94A6-4F0C-B378-9256C661AD9F}"/>
              </a:ext>
            </a:extLst>
          </p:cNvPr>
          <p:cNvCxnSpPr>
            <a:cxnSpLocks/>
          </p:cNvCxnSpPr>
          <p:nvPr/>
        </p:nvCxnSpPr>
        <p:spPr>
          <a:xfrm flipV="1">
            <a:off x="5117197" y="5864089"/>
            <a:ext cx="0" cy="3805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4D5B6D-0197-46A6-959A-EE451D38009B}"/>
              </a:ext>
            </a:extLst>
          </p:cNvPr>
          <p:cNvCxnSpPr>
            <a:cxnSpLocks/>
          </p:cNvCxnSpPr>
          <p:nvPr/>
        </p:nvCxnSpPr>
        <p:spPr>
          <a:xfrm flipH="1" flipV="1">
            <a:off x="8329361" y="5806923"/>
            <a:ext cx="81194" cy="32235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1BDA58D-01B8-4A0C-AD38-4BBF354BCB8E}"/>
              </a:ext>
            </a:extLst>
          </p:cNvPr>
          <p:cNvSpPr/>
          <p:nvPr/>
        </p:nvSpPr>
        <p:spPr>
          <a:xfrm>
            <a:off x="7487369" y="5073608"/>
            <a:ext cx="2238340" cy="6917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45894B9-3DB6-4161-AE9E-D72F57EF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4641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6075-98BE-4C39-B693-E379E8B8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Warm-start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Have some data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before the bandits start.</a:t>
                </a:r>
              </a:p>
              <a:p>
                <a:pPr lvl="1"/>
                <a:r>
                  <a:rPr lang="en-US" sz="2400" dirty="0"/>
                  <a:t>E.g., from human annotations </a:t>
                </a:r>
              </a:p>
              <a:p>
                <a:r>
                  <a:rPr lang="en-US" sz="2800" dirty="0"/>
                  <a:t>Leverage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historical data </a:t>
                </a:r>
                <a:r>
                  <a:rPr lang="en-US" sz="2800" dirty="0"/>
                  <a:t>to warm start model, reduce the need of exploration</a:t>
                </a:r>
              </a:p>
              <a:p>
                <a:r>
                  <a:rPr lang="en-US" sz="2800" dirty="0"/>
                  <a:t>Key challenge: historical data could come from different distribution</a:t>
                </a:r>
              </a:p>
              <a:p>
                <a:pPr lvl="1"/>
                <a:r>
                  <a:rPr lang="en-US" sz="2400" dirty="0"/>
                  <a:t>Historical d</a:t>
                </a:r>
                <a:r>
                  <a:rPr lang="en-US" sz="2400" b="0" dirty="0"/>
                  <a:t>ata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while environment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E3DB7-5A21-48D3-9E4D-79E260ADD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16739"/>
              </a:xfrm>
              <a:blipFill>
                <a:blip r:embed="rId2"/>
                <a:stretch>
                  <a:fillRect l="-1043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DCE4-3FAF-45F8-9009-4163BA03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BD234-8C84-4866-AFE4-6208C24F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87740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6075-98BE-4C39-B693-E379E8B8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Warm-start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3DB7-5A21-48D3-9E4D-79E260AD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6739"/>
          </a:xfrm>
        </p:spPr>
        <p:txBody>
          <a:bodyPr>
            <a:normAutofit/>
          </a:bodyPr>
          <a:lstStyle/>
          <a:p>
            <a:r>
              <a:rPr lang="en-US" sz="2800" dirty="0"/>
              <a:t>Leverage </a:t>
            </a:r>
            <a:r>
              <a:rPr lang="en-US" sz="2800" dirty="0">
                <a:solidFill>
                  <a:srgbClr val="FF0000"/>
                </a:solidFill>
              </a:rPr>
              <a:t>historical data </a:t>
            </a:r>
            <a:r>
              <a:rPr lang="en-US" sz="2800" dirty="0"/>
              <a:t>to warm start model, reduce the need of exploration</a:t>
            </a:r>
            <a:endParaRPr lang="en-US" sz="2400" dirty="0"/>
          </a:p>
          <a:p>
            <a:r>
              <a:rPr lang="en-US" sz="2800" dirty="0"/>
              <a:t>Adaptive Reweighting (ARROW-CB) [ZADLN19]</a:t>
            </a:r>
          </a:p>
          <a:p>
            <a:pPr lvl="1"/>
            <a:r>
              <a:rPr lang="en-US" sz="2400" dirty="0"/>
              <a:t>Reweight historical data based on bandits’ observation</a:t>
            </a:r>
          </a:p>
          <a:p>
            <a:pPr lvl="1"/>
            <a:r>
              <a:rPr lang="en-US" sz="2400" dirty="0"/>
              <a:t>Online model selection to pick the weight</a:t>
            </a:r>
          </a:p>
          <a:p>
            <a:r>
              <a:rPr lang="en-US" sz="2800" dirty="0"/>
              <a:t>Regret reduction when historical data and environment have similar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DCE4-3FAF-45F8-9009-4163BA03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8F02-10F9-4A7B-8705-1AAA5428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275585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1022-C9DF-47E8-8129-0B458A31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8689-102A-4533-8A31-E011C3CD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problem-related (</a:t>
            </a:r>
            <a:r>
              <a:rPr lang="en-US" dirty="0">
                <a:solidFill>
                  <a:srgbClr val="FF0000"/>
                </a:solidFill>
              </a:rPr>
              <a:t>structure-related</a:t>
            </a:r>
            <a:r>
              <a:rPr lang="en-US" dirty="0"/>
              <a:t>) regret </a:t>
            </a:r>
            <a:r>
              <a:rPr lang="en-US" dirty="0">
                <a:solidFill>
                  <a:srgbClr val="FF0000"/>
                </a:solidFill>
              </a:rPr>
              <a:t>lower bound</a:t>
            </a:r>
          </a:p>
          <a:p>
            <a:pPr lvl="1"/>
            <a:r>
              <a:rPr lang="en-US" dirty="0"/>
              <a:t>Did current algorithms fully utilize the information in problem structure?</a:t>
            </a:r>
          </a:p>
          <a:p>
            <a:r>
              <a:rPr lang="en-US" dirty="0"/>
              <a:t>Efficient exploration for other structures in real-world problem</a:t>
            </a:r>
          </a:p>
          <a:p>
            <a:pPr lvl="1"/>
            <a:r>
              <a:rPr lang="en-US" dirty="0"/>
              <a:t>E.g., sparse structure, ranking structure, etc.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C4E00-04F1-487A-80E8-1C025E8C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B653C5-ABCD-4238-8376-06E43B82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64488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r>
              <a:rPr lang="zh-CN" altLang="en-US" dirty="0"/>
              <a:t> </a:t>
            </a:r>
            <a:r>
              <a:rPr lang="en-US" altLang="zh-CN" dirty="0"/>
              <a:t>III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[CGZ13] </a:t>
            </a:r>
            <a:r>
              <a:rPr lang="en-US" sz="1600" dirty="0" err="1"/>
              <a:t>Cesa</a:t>
            </a:r>
            <a:r>
              <a:rPr lang="en-US" sz="1600" dirty="0"/>
              <a:t>-Bianchi, N., Gentile, C., &amp; </a:t>
            </a:r>
            <a:r>
              <a:rPr lang="en-US" sz="1600" dirty="0" err="1"/>
              <a:t>Zappella</a:t>
            </a:r>
            <a:r>
              <a:rPr lang="en-US" sz="1600" dirty="0"/>
              <a:t>, G. (2013). A gang of bandits. In Advances in Neural Information Processing Systems (pp. 737-745).</a:t>
            </a:r>
          </a:p>
          <a:p>
            <a:pPr marL="0" indent="0">
              <a:buNone/>
            </a:pPr>
            <a:r>
              <a:rPr lang="en-US" sz="1600" dirty="0"/>
              <a:t>[WWGW16] Wu, Q., Wang, H., Gu, Q., &amp; Wang, H. (2016, July). Contextual bandits in a collaborative environment. In Proceedings of the 39th International ACM SIGIR conference on Research and Development in Information Retrieval (pp. 529-538).</a:t>
            </a:r>
          </a:p>
          <a:p>
            <a:pPr marL="0" indent="0">
              <a:buNone/>
            </a:pPr>
            <a:r>
              <a:rPr lang="en-US" sz="1600" dirty="0"/>
              <a:t>[GLZ14] Gentile, C., Li, S., &amp; </a:t>
            </a:r>
            <a:r>
              <a:rPr lang="en-US" sz="1600" dirty="0" err="1"/>
              <a:t>Zappella</a:t>
            </a:r>
            <a:r>
              <a:rPr lang="en-US" sz="1600" dirty="0"/>
              <a:t>, G. (2014, January). Online clustering of bandits. In International Conference on Machine Learning (pp. 757-765).</a:t>
            </a:r>
          </a:p>
          <a:p>
            <a:pPr marL="0" indent="0">
              <a:buNone/>
            </a:pPr>
            <a:r>
              <a:rPr lang="en-US" sz="1600" dirty="0"/>
              <a:t>[GLKKZE17] Gentile, C., Li, S., Kar, P., </a:t>
            </a:r>
            <a:r>
              <a:rPr lang="en-US" sz="1600" dirty="0" err="1"/>
              <a:t>Karatzoglou</a:t>
            </a:r>
            <a:r>
              <a:rPr lang="en-US" sz="1600" dirty="0"/>
              <a:t>, A., </a:t>
            </a:r>
            <a:r>
              <a:rPr lang="en-US" sz="1600" dirty="0" err="1"/>
              <a:t>Zappella</a:t>
            </a:r>
            <a:r>
              <a:rPr lang="en-US" sz="1600" dirty="0"/>
              <a:t>, G., &amp; </a:t>
            </a:r>
            <a:r>
              <a:rPr lang="en-US" sz="1600" dirty="0" err="1"/>
              <a:t>Etrue</a:t>
            </a:r>
            <a:r>
              <a:rPr lang="en-US" sz="1600" dirty="0"/>
              <a:t>, E. (2017, July). On context-dependent clustering of bandits. In International Conference on Machine Learning (pp. 1253-1262).</a:t>
            </a:r>
          </a:p>
          <a:p>
            <a:pPr marL="0" indent="0">
              <a:buNone/>
            </a:pPr>
            <a:r>
              <a:rPr lang="en-US" sz="1600" dirty="0"/>
              <a:t>[LKG16] Li, S., </a:t>
            </a:r>
            <a:r>
              <a:rPr lang="en-US" sz="1600" dirty="0" err="1"/>
              <a:t>Karatzoglou</a:t>
            </a:r>
            <a:r>
              <a:rPr lang="en-US" sz="1600" dirty="0"/>
              <a:t>, A., &amp; Gentile, C. (2016, July). Collaborative filtering bandits. In Proceedings of the 39th International ACM SIGIR conference on Research and Development in Information Retrieval (pp. 539-548).</a:t>
            </a:r>
          </a:p>
          <a:p>
            <a:pPr marL="0" indent="0">
              <a:buNone/>
            </a:pPr>
            <a:r>
              <a:rPr lang="en-US" sz="1600" dirty="0"/>
              <a:t>[KBKTC15] </a:t>
            </a:r>
            <a:r>
              <a:rPr lang="en-US" sz="1600" dirty="0" err="1"/>
              <a:t>Kawale</a:t>
            </a:r>
            <a:r>
              <a:rPr lang="en-US" sz="1600" dirty="0"/>
              <a:t>, J., Bui, H. H., </a:t>
            </a:r>
            <a:r>
              <a:rPr lang="en-US" sz="1600" dirty="0" err="1"/>
              <a:t>Kveton</a:t>
            </a:r>
            <a:r>
              <a:rPr lang="en-US" sz="1600" dirty="0"/>
              <a:t>, B., Tran-Thanh, L., &amp; Chawla, S. (2015). Efficient Thompson Sampling for Online￼ Matrix-Factorization Recommendation. In Advances in neural information processing systems (pp. 1297-1305).</a:t>
            </a:r>
          </a:p>
          <a:p>
            <a:pPr marL="0" indent="0">
              <a:buNone/>
            </a:pPr>
            <a:r>
              <a:rPr lang="en-US" sz="1600" dirty="0"/>
              <a:t>[WWW16] Wang, H., Wu, Q., &amp; Wang, H. (2016, October). Learning hidden features for contextual bandits. In Proceedings of the 25th ACM International on Conference on Information and Knowledge Management (pp. 1633-1642).</a:t>
            </a:r>
          </a:p>
          <a:p>
            <a:pPr marL="0" indent="0">
              <a:buNone/>
            </a:pPr>
            <a:r>
              <a:rPr lang="en-US" sz="1600" dirty="0"/>
              <a:t>[ZADLN19] Zhang, C., Agarwal, A., </a:t>
            </a:r>
            <a:r>
              <a:rPr lang="en-US" sz="1600" dirty="0" err="1"/>
              <a:t>Daumé</a:t>
            </a:r>
            <a:r>
              <a:rPr lang="en-US" sz="1600" dirty="0"/>
              <a:t> III, H., Langford, J., &amp; </a:t>
            </a:r>
            <a:r>
              <a:rPr lang="en-US" sz="1600" dirty="0" err="1"/>
              <a:t>Negahban</a:t>
            </a:r>
            <a:r>
              <a:rPr lang="en-US" sz="1600" dirty="0"/>
              <a:t>, S. N. (2019). Warm-starting contextual bandits: Robustly combining supervised and bandit feedback. </a:t>
            </a:r>
            <a:r>
              <a:rPr lang="en-US" sz="1600" dirty="0" err="1"/>
              <a:t>arXiv</a:t>
            </a:r>
            <a:r>
              <a:rPr lang="en-US" sz="1600" dirty="0"/>
              <a:t> preprint arXiv:1901.00301.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235B82-273D-4CC9-9697-96F13ADF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3172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Classical exploration strategies</a:t>
            </a:r>
          </a:p>
          <a:p>
            <a:r>
              <a:rPr lang="en-US" dirty="0"/>
              <a:t>Efficient exploration in complicated real-world environments</a:t>
            </a:r>
          </a:p>
          <a:p>
            <a:r>
              <a:rPr lang="en-US" dirty="0"/>
              <a:t>Exploration in non-stationary environments</a:t>
            </a:r>
          </a:p>
          <a:p>
            <a:r>
              <a:rPr lang="en-US" dirty="0"/>
              <a:t>Ethical considerations of exploration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2E8446-256B-44CF-8F20-4E16A9C7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399-F9EF-40E2-A08A-09C220EA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Efficient exploration in complicated real-world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A541-58F3-4F0F-BB1D-FF798489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Collaborative bandit learning </a:t>
            </a:r>
          </a:p>
          <a:p>
            <a:r>
              <a:rPr lang="en-US" altLang="zh-CN" dirty="0"/>
              <a:t>L</a:t>
            </a:r>
            <a:r>
              <a:rPr lang="en-US" dirty="0"/>
              <a:t>ow rank structures</a:t>
            </a:r>
          </a:p>
          <a:p>
            <a:r>
              <a:rPr lang="en-US" dirty="0"/>
              <a:t>Warm-start exploration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6546-731A-4775-84A9-30D69C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18A45-F912-4533-AAC3-83C00330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1077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160-240F-480B-8DA6-620A261F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0" dirty="0"/>
                  <a:t> users, each user has his/her 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/>
                  <a:t>Build independent LinUCB for each user?</a:t>
                </a:r>
                <a:endParaRPr lang="en-US" sz="2400" b="0" dirty="0"/>
              </a:p>
              <a:p>
                <a:pPr lvl="1"/>
                <a:r>
                  <a:rPr lang="en-US" sz="2400" dirty="0"/>
                  <a:t>Cold start challenge in personalized systems</a:t>
                </a:r>
              </a:p>
              <a:p>
                <a:pPr lvl="1"/>
                <a:r>
                  <a:rPr lang="en-US" sz="2400" dirty="0"/>
                  <a:t>Users are not independent</a:t>
                </a:r>
              </a:p>
              <a:p>
                <a:r>
                  <a:rPr lang="en-US" sz="2800" dirty="0"/>
                  <a:t>Leverage user dependency for efficient exploration</a:t>
                </a:r>
              </a:p>
              <a:p>
                <a:pPr lvl="1"/>
                <a:r>
                  <a:rPr lang="en-US" sz="2400" dirty="0"/>
                  <a:t>Use existing user dependency information</a:t>
                </a:r>
              </a:p>
              <a:p>
                <a:pPr lvl="1"/>
                <a:r>
                  <a:rPr lang="en-US" sz="2400" dirty="0"/>
                  <a:t>Discover dependency online (via clustering)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  <a:blipFill>
                <a:blip r:embed="rId2"/>
                <a:stretch>
                  <a:fillRect l="-13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5FC7-3DC3-4833-A0C3-7534E95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4FB7D-2868-4F50-9ABC-12E4376E4F65}"/>
              </a:ext>
            </a:extLst>
          </p:cNvPr>
          <p:cNvGrpSpPr/>
          <p:nvPr/>
        </p:nvGrpSpPr>
        <p:grpSpPr>
          <a:xfrm>
            <a:off x="9913162" y="2337232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471CFB-BC4C-464F-9CFA-498E4C0E4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83FC93-039B-4FE3-9A63-11BFEC80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B8C45-D368-4957-9B6A-52ADE45B7B39}"/>
              </a:ext>
            </a:extLst>
          </p:cNvPr>
          <p:cNvGrpSpPr/>
          <p:nvPr/>
        </p:nvGrpSpPr>
        <p:grpSpPr>
          <a:xfrm>
            <a:off x="9913162" y="3300875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21524D-C8AE-4E94-B58E-C1433C47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5A7EB-8C54-4E3E-8C86-4F330F46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CF0F3-D6BA-4083-BC91-89D01D7FA7B5}"/>
              </a:ext>
            </a:extLst>
          </p:cNvPr>
          <p:cNvGrpSpPr/>
          <p:nvPr/>
        </p:nvGrpSpPr>
        <p:grpSpPr>
          <a:xfrm>
            <a:off x="9913162" y="4287022"/>
            <a:ext cx="991159" cy="827953"/>
            <a:chOff x="3064737" y="4348227"/>
            <a:chExt cx="991159" cy="8279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053B5B-9C62-455C-9F14-DFC769C4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37" y="4348227"/>
              <a:ext cx="649224" cy="649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872A46-0B98-4E71-98E3-2E61C2E7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996" y="4833280"/>
              <a:ext cx="342900" cy="342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19045-8203-42F1-BDA7-5929EF7D7EC3}"/>
              </a:ext>
            </a:extLst>
          </p:cNvPr>
          <p:cNvGrpSpPr/>
          <p:nvPr/>
        </p:nvGrpSpPr>
        <p:grpSpPr>
          <a:xfrm>
            <a:off x="10002822" y="5274254"/>
            <a:ext cx="928741" cy="816121"/>
            <a:chOff x="1558941" y="5405765"/>
            <a:chExt cx="928741" cy="8161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449D0F-742D-4E7F-9F5F-F208BE3B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41" y="5405765"/>
              <a:ext cx="649224" cy="64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6B1D4E-621C-4E70-819E-593A73B3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782" y="5878986"/>
              <a:ext cx="342900" cy="342900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9E093A4-18E8-4AD2-BC5C-790F6D8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122450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65961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lvl="1"/>
            <a:r>
              <a:rPr lang="en-US" sz="2400" dirty="0"/>
              <a:t>Connected users are assumed to share similar model parameters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1A41DD-5BBF-48E5-B8A4-888A5969CE01}"/>
              </a:ext>
            </a:extLst>
          </p:cNvPr>
          <p:cNvGrpSpPr/>
          <p:nvPr/>
        </p:nvGrpSpPr>
        <p:grpSpPr>
          <a:xfrm>
            <a:off x="7377249" y="2008837"/>
            <a:ext cx="3133235" cy="3351610"/>
            <a:chOff x="7377249" y="2008837"/>
            <a:chExt cx="3133235" cy="335161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9B0E09B-44AF-49E6-8F3A-0A4676B88CA3}"/>
                </a:ext>
              </a:extLst>
            </p:cNvPr>
            <p:cNvGrpSpPr/>
            <p:nvPr/>
          </p:nvGrpSpPr>
          <p:grpSpPr>
            <a:xfrm>
              <a:off x="8564220" y="2008837"/>
              <a:ext cx="964692" cy="886367"/>
              <a:chOff x="2109632" y="2510860"/>
              <a:chExt cx="964692" cy="886367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EE60EF6-19AB-4555-9CAD-011A91533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4603D10-4BA6-416F-B6DB-898C781B2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1137792-3E66-495A-BCD9-865AAC254EC3}"/>
                </a:ext>
              </a:extLst>
            </p:cNvPr>
            <p:cNvGrpSpPr/>
            <p:nvPr/>
          </p:nvGrpSpPr>
          <p:grpSpPr>
            <a:xfrm>
              <a:off x="7377249" y="3110278"/>
              <a:ext cx="958710" cy="848989"/>
              <a:chOff x="1493822" y="3687875"/>
              <a:chExt cx="958710" cy="84898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15C9F53-9DD4-4C38-AA7F-BBBE3E08B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CE86800-21C6-4FB7-AB8B-93A573D15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405EB9F-8505-47DC-AFCA-62477401F499}"/>
                </a:ext>
              </a:extLst>
            </p:cNvPr>
            <p:cNvGrpSpPr/>
            <p:nvPr/>
          </p:nvGrpSpPr>
          <p:grpSpPr>
            <a:xfrm>
              <a:off x="9519325" y="3846204"/>
              <a:ext cx="991159" cy="827953"/>
              <a:chOff x="1494787" y="4551422"/>
              <a:chExt cx="991159" cy="82795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E9A0DBF-EC6E-4B09-A2D5-D51A56B1C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D3F63DA-F150-4CA7-B34C-D0C7AE6BD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4A58E6-A2D5-48B2-B387-6252E7AFB081}"/>
                </a:ext>
              </a:extLst>
            </p:cNvPr>
            <p:cNvGrpSpPr/>
            <p:nvPr/>
          </p:nvGrpSpPr>
          <p:grpSpPr>
            <a:xfrm>
              <a:off x="8450343" y="4544326"/>
              <a:ext cx="928741" cy="816121"/>
              <a:chOff x="1558941" y="5405765"/>
              <a:chExt cx="928741" cy="816121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858633B-8605-43C2-8D3A-57343AE6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642D240-132F-4E73-A1CC-C5B035147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7B64433-D469-42E9-846B-D0C73589ACF3}"/>
                </a:ext>
              </a:extLst>
            </p:cNvPr>
            <p:cNvCxnSpPr/>
            <p:nvPr/>
          </p:nvCxnSpPr>
          <p:spPr>
            <a:xfrm>
              <a:off x="8959471" y="2813863"/>
              <a:ext cx="668085" cy="94563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8094A97-9A87-499B-9DF9-B567EF785DFB}"/>
                </a:ext>
              </a:extLst>
            </p:cNvPr>
            <p:cNvCxnSpPr>
              <a:endCxn id="59" idx="3"/>
            </p:cNvCxnSpPr>
            <p:nvPr/>
          </p:nvCxnSpPr>
          <p:spPr>
            <a:xfrm flipH="1">
              <a:off x="8026473" y="2781240"/>
              <a:ext cx="786451" cy="65365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DD3EF5B-BED3-4E31-BFB1-F6B0538D14AA}"/>
                </a:ext>
              </a:extLst>
            </p:cNvPr>
            <p:cNvCxnSpPr/>
            <p:nvPr/>
          </p:nvCxnSpPr>
          <p:spPr>
            <a:xfrm flipH="1" flipV="1">
              <a:off x="7884992" y="3940979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580791-9886-408E-A2A0-BBC65EFC3545}"/>
                </a:ext>
              </a:extLst>
            </p:cNvPr>
            <p:cNvCxnSpPr/>
            <p:nvPr/>
          </p:nvCxnSpPr>
          <p:spPr>
            <a:xfrm flipV="1">
              <a:off x="8695672" y="2894878"/>
              <a:ext cx="178924" cy="152014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E0F5DB-B7E0-423B-8236-2DF48AB55003}"/>
                </a:ext>
              </a:extLst>
            </p:cNvPr>
            <p:cNvCxnSpPr>
              <a:endCxn id="60" idx="0"/>
            </p:cNvCxnSpPr>
            <p:nvPr/>
          </p:nvCxnSpPr>
          <p:spPr>
            <a:xfrm flipH="1" flipV="1">
              <a:off x="8164509" y="3616367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E2B01B8-CD07-4AE5-84EF-27A9BF9C09AD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8997749" y="4170816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/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input. Regularization term: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1308570-82F5-4BCC-B773-38431E66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76" y="4404131"/>
                <a:ext cx="3008536" cy="646331"/>
              </a:xfrm>
              <a:prstGeom prst="rect">
                <a:avLst/>
              </a:prstGeom>
              <a:blipFill>
                <a:blip r:embed="rId11"/>
                <a:stretch>
                  <a:fillRect l="-182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38240E-70C7-42A2-A6E1-37C5BD22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18F22-9614-43C4-ADA7-3DAD8428EC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0396" y="4480792"/>
            <a:ext cx="2556901" cy="57736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A9538FA-A688-4AF6-91BC-744D78A7A5ED}"/>
              </a:ext>
            </a:extLst>
          </p:cNvPr>
          <p:cNvSpPr/>
          <p:nvPr/>
        </p:nvSpPr>
        <p:spPr>
          <a:xfrm>
            <a:off x="5098413" y="4507546"/>
            <a:ext cx="1578108" cy="531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896" cy="4351338"/>
          </a:xfrm>
        </p:spPr>
        <p:txBody>
          <a:bodyPr>
            <a:normAutofit/>
          </a:bodyPr>
          <a:lstStyle/>
          <a:p>
            <a:r>
              <a:rPr lang="en-US" sz="2800" dirty="0" err="1"/>
              <a:t>GOBLin</a:t>
            </a:r>
            <a:r>
              <a:rPr lang="en-US" sz="2800" dirty="0"/>
              <a:t> [CGZ13]</a:t>
            </a:r>
          </a:p>
          <a:p>
            <a:pPr lvl="1"/>
            <a:r>
              <a:rPr lang="en-US" sz="2400" dirty="0"/>
              <a:t>Graph Laplacian based regularization upon ridge regression to model dependency</a:t>
            </a:r>
          </a:p>
          <a:p>
            <a:pPr lvl="1"/>
            <a:r>
              <a:rPr lang="en-US" sz="2400" dirty="0"/>
              <a:t>Encode graph Laplacian in context, formulate as a </a:t>
            </a:r>
            <a:r>
              <a:rPr lang="en-US" sz="2400" i="1" dirty="0" err="1">
                <a:solidFill>
                  <a:srgbClr val="FF0000"/>
                </a:solidFill>
              </a:rPr>
              <a:t>dN</a:t>
            </a:r>
            <a:r>
              <a:rPr lang="en-US" sz="2400" i="1" dirty="0"/>
              <a:t>-dimensional</a:t>
            </a:r>
            <a:r>
              <a:rPr lang="en-US" sz="2400" dirty="0"/>
              <a:t> LinUCB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126404-D521-4280-8DAF-F9FB4A5F0673}"/>
              </a:ext>
            </a:extLst>
          </p:cNvPr>
          <p:cNvGrpSpPr/>
          <p:nvPr/>
        </p:nvGrpSpPr>
        <p:grpSpPr>
          <a:xfrm>
            <a:off x="7381564" y="2825288"/>
            <a:ext cx="3133235" cy="2534025"/>
            <a:chOff x="4705767" y="3355340"/>
            <a:chExt cx="3133235" cy="253402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BB2C5B9-D4DE-4439-BDC4-6E5EC14465AF}"/>
                </a:ext>
              </a:extLst>
            </p:cNvPr>
            <p:cNvGrpSpPr/>
            <p:nvPr/>
          </p:nvGrpSpPr>
          <p:grpSpPr>
            <a:xfrm>
              <a:off x="5830064" y="3355340"/>
              <a:ext cx="964692" cy="886367"/>
              <a:chOff x="2109632" y="2510860"/>
              <a:chExt cx="964692" cy="886367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119AA446-6797-4C6D-B875-1D494A823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5288EAD-A635-45A0-B0ED-606B39AE9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4EC4A2-58C3-412A-AB71-684178A07A50}"/>
                </a:ext>
              </a:extLst>
            </p:cNvPr>
            <p:cNvGrpSpPr/>
            <p:nvPr/>
          </p:nvGrpSpPr>
          <p:grpSpPr>
            <a:xfrm>
              <a:off x="4705767" y="3639196"/>
              <a:ext cx="958710" cy="848989"/>
              <a:chOff x="1493822" y="3687875"/>
              <a:chExt cx="958710" cy="84898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1C3BB6E-D0AE-477F-AD36-80C6CBED5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0C135A8-0671-4D3D-9F29-F7918119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522E59-2317-4B56-8B80-2316E3989530}"/>
                </a:ext>
              </a:extLst>
            </p:cNvPr>
            <p:cNvGrpSpPr/>
            <p:nvPr/>
          </p:nvGrpSpPr>
          <p:grpSpPr>
            <a:xfrm>
              <a:off x="6847843" y="4375122"/>
              <a:ext cx="991159" cy="827953"/>
              <a:chOff x="1494787" y="4551422"/>
              <a:chExt cx="991159" cy="827953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D385B12-7169-4757-82BD-77D3FD952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D19AC10-9693-4C9A-BE29-D7B2B1AA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F79448A-139D-4D0E-A9E6-7DA4D77E956A}"/>
                </a:ext>
              </a:extLst>
            </p:cNvPr>
            <p:cNvGrpSpPr/>
            <p:nvPr/>
          </p:nvGrpSpPr>
          <p:grpSpPr>
            <a:xfrm>
              <a:off x="5778861" y="5073244"/>
              <a:ext cx="928741" cy="816121"/>
              <a:chOff x="1558941" y="5405765"/>
              <a:chExt cx="928741" cy="81612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82F2D2A-4924-4D23-98F7-CB7EDA03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F56FA03-0E58-461B-8008-4F2CCDFED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0DF31AA-04E3-462F-B842-ED8E6583945A}"/>
                </a:ext>
              </a:extLst>
            </p:cNvPr>
            <p:cNvCxnSpPr>
              <a:stCxn id="80" idx="3"/>
            </p:cNvCxnSpPr>
            <p:nvPr/>
          </p:nvCxnSpPr>
          <p:spPr>
            <a:xfrm>
              <a:off x="6479288" y="3679952"/>
              <a:ext cx="476786" cy="60846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CF10CE-3878-48B8-97F9-31A6A802D029}"/>
                </a:ext>
              </a:extLst>
            </p:cNvPr>
            <p:cNvCxnSpPr>
              <a:stCxn id="80" idx="1"/>
              <a:endCxn id="78" idx="3"/>
            </p:cNvCxnSpPr>
            <p:nvPr/>
          </p:nvCxnSpPr>
          <p:spPr>
            <a:xfrm flipH="1">
              <a:off x="5354991" y="3679952"/>
              <a:ext cx="475073" cy="2838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B18691-F604-4696-AE04-1A846EC16117}"/>
                </a:ext>
              </a:extLst>
            </p:cNvPr>
            <p:cNvCxnSpPr/>
            <p:nvPr/>
          </p:nvCxnSpPr>
          <p:spPr>
            <a:xfrm flipH="1" flipV="1">
              <a:off x="5213510" y="4469897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931A01-B4A0-4296-B30A-54D6A373B363}"/>
                </a:ext>
              </a:extLst>
            </p:cNvPr>
            <p:cNvCxnSpPr/>
            <p:nvPr/>
          </p:nvCxnSpPr>
          <p:spPr>
            <a:xfrm flipV="1">
              <a:off x="6024190" y="4131035"/>
              <a:ext cx="91254" cy="81290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51CF71B-A193-47F8-84F5-9F724D5D5C2E}"/>
                </a:ext>
              </a:extLst>
            </p:cNvPr>
            <p:cNvCxnSpPr>
              <a:endCxn id="79" idx="0"/>
            </p:cNvCxnSpPr>
            <p:nvPr/>
          </p:nvCxnSpPr>
          <p:spPr>
            <a:xfrm flipH="1" flipV="1">
              <a:off x="5493027" y="4145285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AEC4F14-E913-4C9A-8897-FB0C4822711C}"/>
                </a:ext>
              </a:extLst>
            </p:cNvPr>
            <p:cNvCxnSpPr>
              <a:stCxn id="76" idx="1"/>
            </p:cNvCxnSpPr>
            <p:nvPr/>
          </p:nvCxnSpPr>
          <p:spPr>
            <a:xfrm flipH="1">
              <a:off x="6326267" y="4699734"/>
              <a:ext cx="521576" cy="37161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E281DD5-D173-4FC5-9A53-86F36B787E5D}"/>
              </a:ext>
            </a:extLst>
          </p:cNvPr>
          <p:cNvGrpSpPr/>
          <p:nvPr/>
        </p:nvGrpSpPr>
        <p:grpSpPr>
          <a:xfrm>
            <a:off x="4695043" y="4892968"/>
            <a:ext cx="4307021" cy="1038791"/>
            <a:chOff x="1427889" y="4122836"/>
            <a:chExt cx="4307021" cy="103879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3F2CD73-BFB6-4E19-B224-827E2516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7889" y="4608488"/>
              <a:ext cx="4307021" cy="553139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53D76FE-577E-4964-88F6-7B3664975DFE}"/>
                </a:ext>
              </a:extLst>
            </p:cNvPr>
            <p:cNvGrpSpPr/>
            <p:nvPr/>
          </p:nvGrpSpPr>
          <p:grpSpPr>
            <a:xfrm>
              <a:off x="2587523" y="4122836"/>
              <a:ext cx="2103710" cy="902381"/>
              <a:chOff x="4983166" y="2031724"/>
              <a:chExt cx="2103710" cy="90238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8203524-E727-4E81-9780-77A426511BF4}"/>
                  </a:ext>
                </a:extLst>
              </p:cNvPr>
              <p:cNvSpPr/>
              <p:nvPr/>
            </p:nvSpPr>
            <p:spPr>
              <a:xfrm>
                <a:off x="4983166" y="2589549"/>
                <a:ext cx="218454" cy="3445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6AEF2B6-BECF-498E-A557-D94730E68786}"/>
                  </a:ext>
                </a:extLst>
              </p:cNvPr>
              <p:cNvSpPr txBox="1"/>
              <p:nvPr/>
            </p:nvSpPr>
            <p:spPr>
              <a:xfrm>
                <a:off x="5099326" y="2031724"/>
                <a:ext cx="1987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Graph Laplacian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5ED1D2-2A68-422D-801F-B65759531C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18931" y="2358887"/>
                <a:ext cx="106844" cy="2042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364D88-41A9-440B-A335-DFBA3D2C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043" y="5876938"/>
            <a:ext cx="3049140" cy="6159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35BAD-38B6-4CD6-991C-6CEC6C93EFD8}"/>
              </a:ext>
            </a:extLst>
          </p:cNvPr>
          <p:cNvGrpSpPr/>
          <p:nvPr/>
        </p:nvGrpSpPr>
        <p:grpSpPr>
          <a:xfrm>
            <a:off x="824338" y="4465985"/>
            <a:ext cx="3255619" cy="1725355"/>
            <a:chOff x="824338" y="4465985"/>
            <a:chExt cx="3255619" cy="172535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DEDADC6-3E4E-4DB4-8A13-5BDA38EC7823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55AC7F9-3ECA-4A88-86A0-F0D85411A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8760" y="6421430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BC931E6-E931-46A4-9CE6-5B8A3250DF35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5C36192-7510-4503-BACD-E80A970056F6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A505DE-F367-4C2C-BC32-5D8DB238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C6D7B5-6CCC-4910-9A1F-945BA0F0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4649" y="5316347"/>
              <a:ext cx="2465580" cy="510121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FD3082-E31C-45A8-97BA-19527F5D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23768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/>
                  <a:t>CoLin</a:t>
                </a:r>
                <a:r>
                  <a:rPr lang="en-US" sz="2800" dirty="0"/>
                  <a:t> [WWGW16]</a:t>
                </a:r>
              </a:p>
              <a:p>
                <a:pPr lvl="1"/>
                <a:r>
                  <a:rPr lang="en-US" sz="2400" dirty="0"/>
                  <a:t>Social influence among users: content and opinion sharing in social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Reward: weighted average of expected reward among friends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dN</a:t>
                </a:r>
                <a:r>
                  <a:rPr lang="en-US" sz="2400" i="1" dirty="0"/>
                  <a:t>-dimensional</a:t>
                </a:r>
                <a:r>
                  <a:rPr lang="en-US" sz="2400" dirty="0"/>
                  <a:t> LinUCB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  <a:blipFill>
                <a:blip r:embed="rId2"/>
                <a:stretch>
                  <a:fillRect l="-1524" t="-2241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5C8A3-17F4-4893-B0E2-FDE8A4BE1C2E}"/>
              </a:ext>
            </a:extLst>
          </p:cNvPr>
          <p:cNvGrpSpPr/>
          <p:nvPr/>
        </p:nvGrpSpPr>
        <p:grpSpPr>
          <a:xfrm>
            <a:off x="8740760" y="1216146"/>
            <a:ext cx="2373561" cy="2151034"/>
            <a:chOff x="1409516" y="2199310"/>
            <a:chExt cx="3016714" cy="3351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1FD06-0F19-4AE2-9BDF-AA24F045067F}"/>
                </a:ext>
              </a:extLst>
            </p:cNvPr>
            <p:cNvGrpSpPr/>
            <p:nvPr/>
          </p:nvGrpSpPr>
          <p:grpSpPr>
            <a:xfrm>
              <a:off x="2596487" y="2199310"/>
              <a:ext cx="964692" cy="886367"/>
              <a:chOff x="2109632" y="2510860"/>
              <a:chExt cx="964692" cy="88636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93EDC36-E006-4AC0-A0A9-4A1381A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C71BD5C-72BB-4E8A-A38A-FB37297AD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1E0356-FF97-406A-B626-3CB6C49003C0}"/>
                </a:ext>
              </a:extLst>
            </p:cNvPr>
            <p:cNvGrpSpPr/>
            <p:nvPr/>
          </p:nvGrpSpPr>
          <p:grpSpPr>
            <a:xfrm>
              <a:off x="1409516" y="3300751"/>
              <a:ext cx="958710" cy="848989"/>
              <a:chOff x="1493822" y="3687875"/>
              <a:chExt cx="958710" cy="84898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69AFF7-5101-4EAC-8CE6-76D6AA495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B9228DF-635E-468D-A2EF-D0E0AA7C5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B6A65-86B8-439F-A597-804C0A439D8F}"/>
                </a:ext>
              </a:extLst>
            </p:cNvPr>
            <p:cNvGrpSpPr/>
            <p:nvPr/>
          </p:nvGrpSpPr>
          <p:grpSpPr>
            <a:xfrm>
              <a:off x="3435071" y="4023469"/>
              <a:ext cx="991159" cy="827953"/>
              <a:chOff x="1494787" y="4551422"/>
              <a:chExt cx="991159" cy="82795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4F929-40AD-4A72-AC9B-3DDDAE7F8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1CFCBCA-1730-440E-A91B-DA49C619E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CC68BD-03F9-45F1-9D08-9C35A914D7B5}"/>
                </a:ext>
              </a:extLst>
            </p:cNvPr>
            <p:cNvGrpSpPr/>
            <p:nvPr/>
          </p:nvGrpSpPr>
          <p:grpSpPr>
            <a:xfrm>
              <a:off x="2482610" y="4734799"/>
              <a:ext cx="928741" cy="816121"/>
              <a:chOff x="1558941" y="5405765"/>
              <a:chExt cx="928741" cy="8161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7D5347-4DD8-4D3C-922D-BFEF584BA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0DC692E-D133-4EC9-BFD8-AC1111482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0F6BE9-1E15-4AB6-A186-D761D38F454C}"/>
                </a:ext>
              </a:extLst>
            </p:cNvPr>
            <p:cNvCxnSpPr/>
            <p:nvPr/>
          </p:nvCxnSpPr>
          <p:spPr>
            <a:xfrm>
              <a:off x="2991738" y="3004336"/>
              <a:ext cx="668085" cy="9456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C357EF-09A5-4146-8BCD-03983490B572}"/>
                </a:ext>
              </a:extLst>
            </p:cNvPr>
            <p:cNvCxnSpPr>
              <a:endCxn id="22" idx="3"/>
            </p:cNvCxnSpPr>
            <p:nvPr/>
          </p:nvCxnSpPr>
          <p:spPr>
            <a:xfrm flipH="1">
              <a:off x="2058740" y="2971713"/>
              <a:ext cx="786451" cy="653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5BF939-C64D-433A-9E6C-89764BE68BF4}"/>
                </a:ext>
              </a:extLst>
            </p:cNvPr>
            <p:cNvCxnSpPr/>
            <p:nvPr/>
          </p:nvCxnSpPr>
          <p:spPr>
            <a:xfrm flipH="1" flipV="1">
              <a:off x="1917259" y="4131452"/>
              <a:ext cx="622417" cy="6014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30E86-F595-4264-B981-120D1DDDD19E}"/>
                </a:ext>
              </a:extLst>
            </p:cNvPr>
            <p:cNvCxnSpPr/>
            <p:nvPr/>
          </p:nvCxnSpPr>
          <p:spPr>
            <a:xfrm flipV="1">
              <a:off x="2727939" y="3085351"/>
              <a:ext cx="178924" cy="15201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E6C6D6-1A89-4C48-8866-3CE6E2770765}"/>
                </a:ext>
              </a:extLst>
            </p:cNvPr>
            <p:cNvCxnSpPr>
              <a:endCxn id="23" idx="0"/>
            </p:cNvCxnSpPr>
            <p:nvPr/>
          </p:nvCxnSpPr>
          <p:spPr>
            <a:xfrm flipH="1" flipV="1">
              <a:off x="2196776" y="3806840"/>
              <a:ext cx="1277627" cy="3799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9DAFBC-B7E0-45FD-B712-00D0580054A2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2913495" y="4348081"/>
              <a:ext cx="521576" cy="3716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78FF05F-1584-4B15-A436-5AAF0BD2FAB4}"/>
              </a:ext>
            </a:extLst>
          </p:cNvPr>
          <p:cNvGraphicFramePr>
            <a:graphicFrameLocks noGrp="1"/>
          </p:cNvGraphicFramePr>
          <p:nvPr/>
        </p:nvGraphicFramePr>
        <p:xfrm>
          <a:off x="8936741" y="4722545"/>
          <a:ext cx="2177580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6044DCA5-099A-4C3E-837A-4C75BCA77608}"/>
              </a:ext>
            </a:extLst>
          </p:cNvPr>
          <p:cNvGrpSpPr/>
          <p:nvPr/>
        </p:nvGrpSpPr>
        <p:grpSpPr>
          <a:xfrm>
            <a:off x="8504342" y="4338655"/>
            <a:ext cx="2561542" cy="1980383"/>
            <a:chOff x="7119594" y="1759709"/>
            <a:chExt cx="4059754" cy="355037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9E924C-508C-4AFC-8253-365E5450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C9269A-5B95-4E8C-B71E-F30AD0B4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88D6FD-28DA-41F9-9B97-D0422FBF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721" y="1790446"/>
              <a:ext cx="649224" cy="6492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34E9BD-C6AE-4CBD-AF3F-929BAD91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152" y="1759709"/>
              <a:ext cx="649224" cy="6492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E098B9-4789-4B8D-84B3-6DDB5EB0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680" y="1775737"/>
              <a:ext cx="649224" cy="6492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A3CEBE-C6A6-48C0-9F7F-12541041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24" y="1759709"/>
              <a:ext cx="649224" cy="6492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896734-5166-44D1-B313-A61ADBCB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35912D-A156-4A42-8E77-0FD89804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11DA38-B542-47C0-BF00-2F00D6EDA4B5}"/>
              </a:ext>
            </a:extLst>
          </p:cNvPr>
          <p:cNvGrpSpPr/>
          <p:nvPr/>
        </p:nvGrpSpPr>
        <p:grpSpPr>
          <a:xfrm>
            <a:off x="8809629" y="3656156"/>
            <a:ext cx="2489365" cy="721145"/>
            <a:chOff x="9294099" y="2640533"/>
            <a:chExt cx="2489365" cy="7211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367BB50-62EB-4521-9F49-9DA38F86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099" y="2880138"/>
              <a:ext cx="441942" cy="26789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16F23F4-AEFF-44C4-B6C6-CA2316FFA1CA}"/>
                </a:ext>
              </a:extLst>
            </p:cNvPr>
            <p:cNvGrpSpPr/>
            <p:nvPr/>
          </p:nvGrpSpPr>
          <p:grpSpPr>
            <a:xfrm>
              <a:off x="9671588" y="2640533"/>
              <a:ext cx="2111876" cy="721145"/>
              <a:chOff x="9982200" y="1582527"/>
              <a:chExt cx="2111876" cy="72114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815AD1A-B45B-4C46-8E57-2DFBAF17D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33973" y="1582527"/>
                <a:ext cx="1160103" cy="72114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02CDDD-D65A-4C83-B0EE-CF920638BE23}"/>
                  </a:ext>
                </a:extLst>
              </p:cNvPr>
              <p:cNvSpPr txBox="1"/>
              <p:nvPr/>
            </p:nvSpPr>
            <p:spPr>
              <a:xfrm>
                <a:off x="9982200" y="1758434"/>
                <a:ext cx="1550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endParaRPr lang="en-US" dirty="0"/>
              </a:p>
            </p:txBody>
          </p:sp>
        </p:grpSp>
      </p:grpSp>
      <p:sp>
        <p:nvSpPr>
          <p:cNvPr id="41" name="Right Arrow 39">
            <a:extLst>
              <a:ext uri="{FF2B5EF4-FFF2-40B4-BE49-F238E27FC236}">
                <a16:creationId xmlns:a16="http://schemas.microsoft.com/office/drawing/2014/main" id="{C8A87106-E654-411E-93FC-16BA4393F4A1}"/>
              </a:ext>
            </a:extLst>
          </p:cNvPr>
          <p:cNvSpPr/>
          <p:nvPr/>
        </p:nvSpPr>
        <p:spPr>
          <a:xfrm rot="5400000">
            <a:off x="9705333" y="3406511"/>
            <a:ext cx="311172" cy="35437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D89576-A7D7-48E2-A3DB-7C47F36BA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852" y="4184985"/>
            <a:ext cx="2735692" cy="4569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7FBBB22-B452-4F0B-9792-38E0CA7E0F2B}"/>
              </a:ext>
            </a:extLst>
          </p:cNvPr>
          <p:cNvGrpSpPr/>
          <p:nvPr/>
        </p:nvGrpSpPr>
        <p:grpSpPr>
          <a:xfrm>
            <a:off x="4524852" y="4153130"/>
            <a:ext cx="3882253" cy="590235"/>
            <a:chOff x="4524852" y="4153130"/>
            <a:chExt cx="3882253" cy="59023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FA1BBD7-9949-49F4-BF02-5BFC08C5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24852" y="4153130"/>
              <a:ext cx="3882253" cy="590235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32778F-962E-49C2-B823-EBD62AE5F422}"/>
                </a:ext>
              </a:extLst>
            </p:cNvPr>
            <p:cNvSpPr/>
            <p:nvPr/>
          </p:nvSpPr>
          <p:spPr>
            <a:xfrm>
              <a:off x="7026961" y="4199669"/>
              <a:ext cx="1247327" cy="2850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1BDBE6DA-60F6-40DD-851F-29318AAE40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6250" y="2878757"/>
            <a:ext cx="1306926" cy="5442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8035620-047A-4EFC-9FFB-DD6726BA1FC2}"/>
              </a:ext>
            </a:extLst>
          </p:cNvPr>
          <p:cNvGrpSpPr/>
          <p:nvPr/>
        </p:nvGrpSpPr>
        <p:grpSpPr>
          <a:xfrm>
            <a:off x="4444983" y="4755861"/>
            <a:ext cx="3674322" cy="2031325"/>
            <a:chOff x="4444983" y="4755861"/>
            <a:chExt cx="3674322" cy="203132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0D44D5-0ABD-433B-BA7C-DA11E07F7A09}"/>
                </a:ext>
              </a:extLst>
            </p:cNvPr>
            <p:cNvGrpSpPr/>
            <p:nvPr/>
          </p:nvGrpSpPr>
          <p:grpSpPr>
            <a:xfrm>
              <a:off x="4444983" y="4755861"/>
              <a:ext cx="3674322" cy="2031325"/>
              <a:chOff x="4444983" y="4755861"/>
              <a:chExt cx="3674322" cy="2031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/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When</a:t>
                    </a:r>
                    <a:r>
                      <a:rPr lang="zh-CN" alt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i="1">
                            <a:latin typeface="Cambria Math" charset="0"/>
                          </a:rPr>
                          <m:t>𝑊</m:t>
                        </m:r>
                      </m:oMath>
                    </a14:m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is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 err="1"/>
                      <a:t>i.e</a:t>
                    </a:r>
                    <a:r>
                      <a:rPr lang="en-US" altLang="zh-CN" dirty="0"/>
                      <a:t>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all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users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are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uniformly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connected to share:</a:t>
                    </a:r>
                    <a:r>
                      <a:rPr lang="zh-CN" altLang="en-US" dirty="0"/>
                      <a:t> </a:t>
                    </a:r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r>
                      <a:rPr lang="en-US" altLang="zh-CN" dirty="0"/>
                      <a:t>Regret:</a:t>
                    </a:r>
                    <a:r>
                      <a:rPr lang="zh-CN" altLang="en-US" dirty="0"/>
                      <a:t> </a:t>
                    </a: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27" t="-1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48E2D28-4683-4E04-BB1E-1C663AA33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727" y="5396757"/>
                <a:ext cx="1426501" cy="612243"/>
              </a:xfrm>
              <a:prstGeom prst="rect">
                <a:avLst/>
              </a:prstGeom>
            </p:spPr>
          </p:pic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6F744F5-2842-42D4-83FA-3298297B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73230" y="6189459"/>
              <a:ext cx="1577531" cy="29422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F58770-072D-440E-87EC-AA1152A4EFEC}"/>
              </a:ext>
            </a:extLst>
          </p:cNvPr>
          <p:cNvGrpSpPr/>
          <p:nvPr/>
        </p:nvGrpSpPr>
        <p:grpSpPr>
          <a:xfrm>
            <a:off x="776162" y="4641977"/>
            <a:ext cx="3255619" cy="1725355"/>
            <a:chOff x="824338" y="4465985"/>
            <a:chExt cx="3255619" cy="17253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EAA205-A3C6-4C09-A231-BD55774E25AD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FDF751B-C7ED-4A4C-B408-DC2393651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1466" y="6456593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02A77E-FFAD-433D-94E8-4A81D0993CE2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0FAEBE5-A5F6-49D1-B9A1-F261A031E5AD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CDD5D36-4489-40CE-B9CD-8E637BF0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81001" y="5370938"/>
              <a:ext cx="2465580" cy="51012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72B721A-0863-4A18-9B32-A1D8D794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FA4F7-59C1-46C1-9081-FB708B8C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820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7934" cy="4363140"/>
          </a:xfrm>
        </p:spPr>
        <p:txBody>
          <a:bodyPr>
            <a:normAutofit/>
          </a:bodyPr>
          <a:lstStyle/>
          <a:p>
            <a:r>
              <a:rPr lang="en-US" sz="2800" dirty="0"/>
              <a:t>CLUB[GLZ14]</a:t>
            </a:r>
          </a:p>
          <a:p>
            <a:pPr lvl="1"/>
            <a:r>
              <a:rPr lang="en-US" sz="2400" dirty="0"/>
              <a:t>Adaptively cluster users into groups by keep removing edges</a:t>
            </a:r>
          </a:p>
          <a:p>
            <a:pPr lvl="1"/>
            <a:r>
              <a:rPr lang="en-US" sz="2400" dirty="0"/>
              <a:t>Threshold to remove edges is based on closeness of the users’ models</a:t>
            </a:r>
          </a:p>
          <a:p>
            <a:pPr lvl="1"/>
            <a:r>
              <a:rPr lang="en-US" sz="2400" dirty="0"/>
              <a:t>Build LinUCB on each cluster</a:t>
            </a:r>
          </a:p>
          <a:p>
            <a:r>
              <a:rPr lang="en-US" sz="2800" dirty="0"/>
              <a:t>Regret:                    . Reduce regret from </a:t>
            </a:r>
            <a:r>
              <a:rPr lang="en-US" sz="2800" dirty="0">
                <a:solidFill>
                  <a:srgbClr val="FF0000"/>
                </a:solidFill>
              </a:rPr>
              <a:t>n (users) to m (clusters)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564220" y="2008837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377249" y="3110278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25" y="3846204"/>
            <a:ext cx="649224" cy="6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43" y="4544326"/>
            <a:ext cx="649224" cy="649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9036184" y="4331257"/>
            <a:ext cx="1474300" cy="1029190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73447B-417C-459C-BF27-137CCD2C6196}"/>
              </a:ext>
            </a:extLst>
          </p:cNvPr>
          <p:cNvCxnSpPr>
            <a:endCxn id="10" idx="3"/>
          </p:cNvCxnSpPr>
          <p:nvPr/>
        </p:nvCxnSpPr>
        <p:spPr>
          <a:xfrm flipH="1">
            <a:off x="8026473" y="2781240"/>
            <a:ext cx="786451" cy="65365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DF1F65-4129-4778-BAE1-546BEE333465}"/>
              </a:ext>
            </a:extLst>
          </p:cNvPr>
          <p:cNvGrpSpPr/>
          <p:nvPr/>
        </p:nvGrpSpPr>
        <p:grpSpPr>
          <a:xfrm>
            <a:off x="7884992" y="2813863"/>
            <a:ext cx="1742564" cy="1728572"/>
            <a:chOff x="7884992" y="2813863"/>
            <a:chExt cx="1742564" cy="172857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12246C7-8F9D-4BB6-A640-56CE3E5F112C}"/>
                </a:ext>
              </a:extLst>
            </p:cNvPr>
            <p:cNvCxnSpPr/>
            <p:nvPr/>
          </p:nvCxnSpPr>
          <p:spPr>
            <a:xfrm>
              <a:off x="8959471" y="2813863"/>
              <a:ext cx="668085" cy="94563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61B45B-69C3-47E4-903F-C7E11C024E04}"/>
                </a:ext>
              </a:extLst>
            </p:cNvPr>
            <p:cNvCxnSpPr/>
            <p:nvPr/>
          </p:nvCxnSpPr>
          <p:spPr>
            <a:xfrm flipH="1" flipV="1">
              <a:off x="7884992" y="3940979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EE08E1-CABB-46C8-B5E3-C378BEC24C7F}"/>
                </a:ext>
              </a:extLst>
            </p:cNvPr>
            <p:cNvGrpSpPr/>
            <p:nvPr/>
          </p:nvGrpSpPr>
          <p:grpSpPr>
            <a:xfrm>
              <a:off x="8164509" y="2894878"/>
              <a:ext cx="1277627" cy="1520147"/>
              <a:chOff x="8164509" y="2894878"/>
              <a:chExt cx="1277627" cy="1520147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F97957E-1DF7-48E5-865E-DC7715A86278}"/>
                  </a:ext>
                </a:extLst>
              </p:cNvPr>
              <p:cNvCxnSpPr/>
              <p:nvPr/>
            </p:nvCxnSpPr>
            <p:spPr>
              <a:xfrm flipV="1">
                <a:off x="8695672" y="2894878"/>
                <a:ext cx="178924" cy="152014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608ABED-AF01-4E5B-93C4-C7522CB6D6C6}"/>
                  </a:ext>
                </a:extLst>
              </p:cNvPr>
              <p:cNvCxnSpPr>
                <a:endCxn id="11" idx="0"/>
              </p:cNvCxnSpPr>
              <p:nvPr/>
            </p:nvCxnSpPr>
            <p:spPr>
              <a:xfrm flipH="1" flipV="1">
                <a:off x="8164509" y="3616367"/>
                <a:ext cx="1277627" cy="379952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3255FE-73D1-454B-AB18-600F54541901}"/>
              </a:ext>
            </a:extLst>
          </p:cNvPr>
          <p:cNvCxnSpPr>
            <a:stCxn id="12" idx="1"/>
          </p:cNvCxnSpPr>
          <p:nvPr/>
        </p:nvCxnSpPr>
        <p:spPr>
          <a:xfrm flipH="1">
            <a:off x="8997749" y="4170816"/>
            <a:ext cx="521576" cy="37161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761213" y="1743648"/>
            <a:ext cx="153539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3D507-1900-4791-894D-8064156DA450}"/>
              </a:ext>
            </a:extLst>
          </p:cNvPr>
          <p:cNvSpPr/>
          <p:nvPr/>
        </p:nvSpPr>
        <p:spPr>
          <a:xfrm rot="19370578">
            <a:off x="7872170" y="2679370"/>
            <a:ext cx="102680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A6297C-93CA-4860-B377-21AC2B05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6840" y="5533023"/>
            <a:ext cx="3015024" cy="3410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ADE105-82C2-447D-814D-2AFEF16F2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905" y="5923134"/>
            <a:ext cx="2551056" cy="3333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3411FCB-7519-4795-905F-D1BEC6FF1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2404" y="6304063"/>
            <a:ext cx="1326191" cy="31333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C3D5D8E-E9BD-4856-98A6-E7C2758AD1AE}"/>
              </a:ext>
            </a:extLst>
          </p:cNvPr>
          <p:cNvGrpSpPr/>
          <p:nvPr/>
        </p:nvGrpSpPr>
        <p:grpSpPr>
          <a:xfrm>
            <a:off x="7271028" y="450667"/>
            <a:ext cx="2719474" cy="1374827"/>
            <a:chOff x="1050150" y="4588760"/>
            <a:chExt cx="2719474" cy="13748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EE08D6-1853-4169-AFF7-D8A2CEA18056}"/>
                </a:ext>
              </a:extLst>
            </p:cNvPr>
            <p:cNvGrpSpPr/>
            <p:nvPr/>
          </p:nvGrpSpPr>
          <p:grpSpPr>
            <a:xfrm>
              <a:off x="1123112" y="4588760"/>
              <a:ext cx="2608558" cy="1374827"/>
              <a:chOff x="1053548" y="4542435"/>
              <a:chExt cx="2608558" cy="137482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DCEB998-0D84-4EDA-9A2C-D1A405342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7688" y="5188335"/>
                <a:ext cx="2290240" cy="72892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72515C-4406-41F8-998B-7A048871ABBA}"/>
                  </a:ext>
                </a:extLst>
              </p:cNvPr>
              <p:cNvSpPr txBox="1"/>
              <p:nvPr/>
            </p:nvSpPr>
            <p:spPr>
              <a:xfrm>
                <a:off x="1053548" y="4542435"/>
                <a:ext cx="2027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Remove edge if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81BB53-45E5-4A30-9471-EEE6DC20D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4680" y="4838881"/>
                <a:ext cx="2597426" cy="412727"/>
              </a:xfrm>
              <a:prstGeom prst="rect">
                <a:avLst/>
              </a:prstGeom>
            </p:spPr>
          </p:pic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125742-E0FD-47EE-B41E-E3FE6E560C4A}"/>
                </a:ext>
              </a:extLst>
            </p:cNvPr>
            <p:cNvSpPr/>
            <p:nvPr/>
          </p:nvSpPr>
          <p:spPr>
            <a:xfrm>
              <a:off x="1050150" y="4588761"/>
              <a:ext cx="2719474" cy="1334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2466637-BA84-436A-9E9C-F85B99BF1E78}"/>
              </a:ext>
            </a:extLst>
          </p:cNvPr>
          <p:cNvSpPr txBox="1"/>
          <p:nvPr/>
        </p:nvSpPr>
        <p:spPr>
          <a:xfrm>
            <a:off x="4766438" y="5182531"/>
            <a:ext cx="250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form estimator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D16BD7-3F39-4CD9-9D76-BA38D3AF4C04}"/>
              </a:ext>
            </a:extLst>
          </p:cNvPr>
          <p:cNvSpPr/>
          <p:nvPr/>
        </p:nvSpPr>
        <p:spPr>
          <a:xfrm>
            <a:off x="4677332" y="5202192"/>
            <a:ext cx="3255619" cy="1462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7EEC3E-B93C-4D7B-9665-B134763B8DBB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067940" y="4563242"/>
            <a:ext cx="908460" cy="1101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E7FE4D3-0B2B-4549-811D-EFA84424F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1544" y="4230205"/>
            <a:ext cx="1505383" cy="3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6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25E1-32AC-4B9B-8682-14C56959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DB3F6-E8CB-4131-9CB4-0094DB3DE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6167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Particle Thompson Sampling (PTS) [KBKTC15]</a:t>
                </a:r>
              </a:p>
              <a:p>
                <a:pPr lvl="1"/>
                <a:r>
                  <a:rPr lang="en-US" sz="2400" dirty="0"/>
                  <a:t>Probabilistic Matrix Factorization framework</a:t>
                </a:r>
              </a:p>
              <a:p>
                <a:pPr lvl="1"/>
                <a:r>
                  <a:rPr lang="en-US" sz="2400" dirty="0"/>
                  <a:t>Particle filtering for online Bayesian parameter estimation</a:t>
                </a:r>
              </a:p>
              <a:p>
                <a:pPr lvl="1"/>
                <a:r>
                  <a:rPr lang="en-US" sz="2400" dirty="0"/>
                  <a:t>Thompson Sampling for exploration</a:t>
                </a:r>
              </a:p>
              <a:p>
                <a:r>
                  <a:rPr lang="en-US" sz="2800" dirty="0"/>
                  <a:t>Regret for discretized parameter space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Elements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belongs to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,…,1}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is a integer</a:t>
                </a:r>
              </a:p>
              <a:p>
                <a:pPr lvl="1"/>
                <a:r>
                  <a:rPr lang="en-US" sz="2400" dirty="0"/>
                  <a:t> n*m rank-1 problem</a:t>
                </a:r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DB3F6-E8CB-4131-9CB4-0094DB3DE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616750" cy="4351338"/>
              </a:xfrm>
              <a:blipFill>
                <a:blip r:embed="rId2"/>
                <a:stretch>
                  <a:fillRect l="-144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38BCF-56DD-49B8-BA20-786BDA3C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640" y="6294975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58A00-D8FC-4DA5-8465-84A7304D612E}"/>
              </a:ext>
            </a:extLst>
          </p:cNvPr>
          <p:cNvGraphicFramePr>
            <a:graphicFrameLocks noGrp="1"/>
          </p:cNvGraphicFramePr>
          <p:nvPr/>
        </p:nvGraphicFramePr>
        <p:xfrm>
          <a:off x="9068757" y="1898071"/>
          <a:ext cx="2047885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1"/>
                          </a:solidFill>
                          <a:latin typeface="+mn-lt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AF45712-197C-4A99-8704-5E0971440659}"/>
              </a:ext>
            </a:extLst>
          </p:cNvPr>
          <p:cNvGrpSpPr/>
          <p:nvPr/>
        </p:nvGrpSpPr>
        <p:grpSpPr>
          <a:xfrm>
            <a:off x="8610600" y="1868087"/>
            <a:ext cx="458157" cy="1623096"/>
            <a:chOff x="7119594" y="2400243"/>
            <a:chExt cx="726127" cy="29098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FDDD3C-3E91-492C-9632-6F72C02C5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8AE8B-9840-465E-BDA9-BD0A3036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2756C-7D41-401F-8F6D-ACE364FF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FD9495-7F6D-4AF0-BE2E-68305B5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96E6F-E1F5-4DEF-A8A4-952D2801A410}"/>
              </a:ext>
            </a:extLst>
          </p:cNvPr>
          <p:cNvGrpSpPr/>
          <p:nvPr/>
        </p:nvGrpSpPr>
        <p:grpSpPr>
          <a:xfrm>
            <a:off x="9068757" y="1483304"/>
            <a:ext cx="2022126" cy="414767"/>
            <a:chOff x="3409950" y="3186112"/>
            <a:chExt cx="2227263" cy="37782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524694-3334-40DC-8B4E-500B08AF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950" y="3190875"/>
              <a:ext cx="364717" cy="3647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B29239-3DCA-4DBD-8F9D-C39184239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924" y="3190874"/>
              <a:ext cx="365760" cy="365760"/>
            </a:xfrm>
            <a:prstGeom prst="rect">
              <a:avLst/>
            </a:prstGeom>
          </p:spPr>
        </p:pic>
        <p:pic>
          <p:nvPicPr>
            <p:cNvPr id="25" name="Picture 20" descr="Government will inject equity of Rs1.2 billion, company will have Rs6 billion paid-up capital. DESIGN: TALHA KHAN&#10;">
              <a:extLst>
                <a:ext uri="{FF2B5EF4-FFF2-40B4-BE49-F238E27FC236}">
                  <a16:creationId xmlns:a16="http://schemas.microsoft.com/office/drawing/2014/main" id="{A35E77CB-F137-44D6-9CEE-36302F4F2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744" y="3186112"/>
              <a:ext cx="503767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 descr="Image result for international trade">
              <a:extLst>
                <a:ext uri="{FF2B5EF4-FFF2-40B4-BE49-F238E27FC236}">
                  <a16:creationId xmlns:a16="http://schemas.microsoft.com/office/drawing/2014/main" id="{9E3FF57A-CE2E-4E77-A6AD-DCA21B4F9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760" y="3186113"/>
              <a:ext cx="530453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62CA22-4ED7-4D78-BD2B-29518ECA5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8414" y="4567342"/>
            <a:ext cx="3074946" cy="1129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AAB5FD-F649-4B5B-904F-35B415D59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923" y="3988188"/>
            <a:ext cx="1987719" cy="170901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933B1B-098C-448D-884E-D1A601F67257}"/>
              </a:ext>
            </a:extLst>
          </p:cNvPr>
          <p:cNvGrpSpPr/>
          <p:nvPr/>
        </p:nvGrpSpPr>
        <p:grpSpPr>
          <a:xfrm>
            <a:off x="6605430" y="5767446"/>
            <a:ext cx="1987550" cy="600391"/>
            <a:chOff x="5970837" y="4661909"/>
            <a:chExt cx="1987550" cy="6003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373720-A2D7-49E7-A7C7-E35C4ECBB1EF}"/>
                </a:ext>
              </a:extLst>
            </p:cNvPr>
            <p:cNvSpPr txBox="1"/>
            <p:nvPr/>
          </p:nvSpPr>
          <p:spPr>
            <a:xfrm>
              <a:off x="5970837" y="4892968"/>
              <a:ext cx="1987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Generative Model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811663C-C861-4025-8A2C-69C855B0C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2169" y="4661909"/>
              <a:ext cx="0" cy="2729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926A0A5-DA1C-40A5-8875-69C93B18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Complicated environments</a:t>
            </a:r>
          </a:p>
        </p:txBody>
      </p:sp>
    </p:spTree>
    <p:extLst>
      <p:ext uri="{BB962C8B-B14F-4D97-AF65-F5344CB8AC3E}">
        <p14:creationId xmlns:p14="http://schemas.microsoft.com/office/powerpoint/2010/main" val="234133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1000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Gill Sans Light</vt:lpstr>
      <vt:lpstr>Arial</vt:lpstr>
      <vt:lpstr>Calibri</vt:lpstr>
      <vt:lpstr>Calibri Light</vt:lpstr>
      <vt:lpstr>Cambria Math</vt:lpstr>
      <vt:lpstr>Office Theme</vt:lpstr>
      <vt:lpstr>Learning by Exploration</vt:lpstr>
      <vt:lpstr>Outline of this tutorial</vt:lpstr>
      <vt:lpstr>Efficient exploration in complicated real-world environments</vt:lpstr>
      <vt:lpstr>Collaborative bandit learning </vt:lpstr>
      <vt:lpstr>Collaborative bandit learning </vt:lpstr>
      <vt:lpstr>Collaborative bandit learning </vt:lpstr>
      <vt:lpstr>Collaborative bandit learning </vt:lpstr>
      <vt:lpstr>Online Clustering</vt:lpstr>
      <vt:lpstr>Low rank structures</vt:lpstr>
      <vt:lpstr>Low rank structures</vt:lpstr>
      <vt:lpstr>Warm-start exploration</vt:lpstr>
      <vt:lpstr>Warm-start exploration</vt:lpstr>
      <vt:lpstr>Open questions</vt:lpstr>
      <vt:lpstr>References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this tutorial</dc:title>
  <dc:creator>Wang Huazheng</dc:creator>
  <cp:lastModifiedBy>Wang Huazheng</cp:lastModifiedBy>
  <cp:revision>2</cp:revision>
  <dcterms:created xsi:type="dcterms:W3CDTF">2020-08-23T01:15:20Z</dcterms:created>
  <dcterms:modified xsi:type="dcterms:W3CDTF">2020-08-23T01:26:04Z</dcterms:modified>
</cp:coreProperties>
</file>